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3" r:id="rId5"/>
    <p:sldId id="260" r:id="rId6"/>
    <p:sldId id="261" r:id="rId7"/>
    <p:sldId id="262" r:id="rId8"/>
    <p:sldId id="264" r:id="rId9"/>
    <p:sldId id="257"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8" d="100"/>
          <a:sy n="78" d="100"/>
        </p:scale>
        <p:origin x="64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58A5744-85DE-49A8-AF99-7E70B2C79001}" type="datetimeFigureOut">
              <a:rPr lang="en-US" smtClean="0"/>
              <a:t>12/14/2019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F259999E-70CF-4465-9587-D535F12A6C06}"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791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8A5744-85DE-49A8-AF99-7E70B2C79001}" type="datetimeFigureOut">
              <a:rPr lang="en-US" smtClean="0"/>
              <a:t>12/14/2019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59999E-70CF-4465-9587-D535F12A6C06}" type="slidenum">
              <a:rPr lang="en-US" smtClean="0"/>
              <a:t>‹#›</a:t>
            </a:fld>
            <a:endParaRPr lang="en-US"/>
          </a:p>
        </p:txBody>
      </p:sp>
    </p:spTree>
    <p:extLst>
      <p:ext uri="{BB962C8B-B14F-4D97-AF65-F5344CB8AC3E}">
        <p14:creationId xmlns:p14="http://schemas.microsoft.com/office/powerpoint/2010/main" val="2805336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8A5744-85DE-49A8-AF99-7E70B2C79001}" type="datetimeFigureOut">
              <a:rPr lang="en-US" smtClean="0"/>
              <a:t>12/14/2019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9999E-70CF-4465-9587-D535F12A6C06}"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7242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8A5744-85DE-49A8-AF99-7E70B2C79001}" type="datetimeFigureOut">
              <a:rPr lang="en-US" smtClean="0"/>
              <a:t>12/14/2019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9999E-70CF-4465-9587-D535F12A6C06}"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0110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8A5744-85DE-49A8-AF99-7E70B2C79001}" type="datetimeFigureOut">
              <a:rPr lang="en-US" smtClean="0"/>
              <a:t>12/14/2019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9999E-70CF-4465-9587-D535F12A6C06}" type="slidenum">
              <a:rPr lang="en-US" smtClean="0"/>
              <a:t>‹#›</a:t>
            </a:fld>
            <a:endParaRPr lang="en-US"/>
          </a:p>
        </p:txBody>
      </p:sp>
    </p:spTree>
    <p:extLst>
      <p:ext uri="{BB962C8B-B14F-4D97-AF65-F5344CB8AC3E}">
        <p14:creationId xmlns:p14="http://schemas.microsoft.com/office/powerpoint/2010/main" val="1027718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8A5744-85DE-49A8-AF99-7E70B2C79001}" type="datetimeFigureOut">
              <a:rPr lang="en-US" smtClean="0"/>
              <a:t>12/14/2019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9999E-70CF-4465-9587-D535F12A6C06}"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1566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8A5744-85DE-49A8-AF99-7E70B2C79001}" type="datetimeFigureOut">
              <a:rPr lang="en-US" smtClean="0"/>
              <a:t>12/14/2019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9999E-70CF-4465-9587-D535F12A6C06}"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8017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8A5744-85DE-49A8-AF99-7E70B2C79001}" type="datetimeFigureOut">
              <a:rPr lang="en-US" smtClean="0"/>
              <a:t>12/14/2019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9999E-70CF-4465-9587-D535F12A6C0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8633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8A5744-85DE-49A8-AF99-7E70B2C79001}" type="datetimeFigureOut">
              <a:rPr lang="en-US" smtClean="0"/>
              <a:t>12/14/2019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9999E-70CF-4465-9587-D535F12A6C06}"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5546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8A5744-85DE-49A8-AF99-7E70B2C79001}" type="datetimeFigureOut">
              <a:rPr lang="en-US" smtClean="0"/>
              <a:t>12/14/2019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9999E-70CF-4465-9587-D535F12A6C06}" type="slidenum">
              <a:rPr lang="en-US" smtClean="0"/>
              <a:t>‹#›</a:t>
            </a:fld>
            <a:endParaRPr lang="en-US"/>
          </a:p>
        </p:txBody>
      </p:sp>
    </p:spTree>
    <p:extLst>
      <p:ext uri="{BB962C8B-B14F-4D97-AF65-F5344CB8AC3E}">
        <p14:creationId xmlns:p14="http://schemas.microsoft.com/office/powerpoint/2010/main" val="936309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8A5744-85DE-49A8-AF99-7E70B2C79001}" type="datetimeFigureOut">
              <a:rPr lang="en-US" smtClean="0"/>
              <a:t>12/14/2019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9999E-70CF-4465-9587-D535F12A6C06}"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4270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58A5744-85DE-49A8-AF99-7E70B2C79001}" type="datetimeFigureOut">
              <a:rPr lang="en-US" smtClean="0"/>
              <a:t>12/14/2019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59999E-70CF-4465-9587-D535F12A6C06}" type="slidenum">
              <a:rPr lang="en-US" smtClean="0"/>
              <a:t>‹#›</a:t>
            </a:fld>
            <a:endParaRPr lang="en-US"/>
          </a:p>
        </p:txBody>
      </p:sp>
    </p:spTree>
    <p:extLst>
      <p:ext uri="{BB962C8B-B14F-4D97-AF65-F5344CB8AC3E}">
        <p14:creationId xmlns:p14="http://schemas.microsoft.com/office/powerpoint/2010/main" val="920623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58A5744-85DE-49A8-AF99-7E70B2C79001}" type="datetimeFigureOut">
              <a:rPr lang="en-US" smtClean="0"/>
              <a:t>12/14/2019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59999E-70CF-4465-9587-D535F12A6C06}"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7855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58A5744-85DE-49A8-AF99-7E70B2C79001}" type="datetimeFigureOut">
              <a:rPr lang="en-US" smtClean="0"/>
              <a:t>12/14/2019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59999E-70CF-4465-9587-D535F12A6C0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3658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8A5744-85DE-49A8-AF99-7E70B2C79001}" type="datetimeFigureOut">
              <a:rPr lang="en-US" smtClean="0"/>
              <a:t>12/14/2019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59999E-70CF-4465-9587-D535F12A6C06}" type="slidenum">
              <a:rPr lang="en-US" smtClean="0"/>
              <a:t>‹#›</a:t>
            </a:fld>
            <a:endParaRPr lang="en-US"/>
          </a:p>
        </p:txBody>
      </p:sp>
    </p:spTree>
    <p:extLst>
      <p:ext uri="{BB962C8B-B14F-4D97-AF65-F5344CB8AC3E}">
        <p14:creationId xmlns:p14="http://schemas.microsoft.com/office/powerpoint/2010/main" val="1858108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8A5744-85DE-49A8-AF99-7E70B2C79001}" type="datetimeFigureOut">
              <a:rPr lang="en-US" smtClean="0"/>
              <a:t>12/14/2019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59999E-70CF-4465-9587-D535F12A6C06}"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8583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8A5744-85DE-49A8-AF99-7E70B2C79001}" type="datetimeFigureOut">
              <a:rPr lang="en-US" smtClean="0"/>
              <a:t>12/14/2019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59999E-70CF-4465-9587-D535F12A6C06}" type="slidenum">
              <a:rPr lang="en-US" smtClean="0"/>
              <a:t>‹#›</a:t>
            </a:fld>
            <a:endParaRPr lang="en-US"/>
          </a:p>
        </p:txBody>
      </p:sp>
    </p:spTree>
    <p:extLst>
      <p:ext uri="{BB962C8B-B14F-4D97-AF65-F5344CB8AC3E}">
        <p14:creationId xmlns:p14="http://schemas.microsoft.com/office/powerpoint/2010/main" val="769898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58A5744-85DE-49A8-AF99-7E70B2C79001}" type="datetimeFigureOut">
              <a:rPr lang="en-US" smtClean="0"/>
              <a:t>12/14/2019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259999E-70CF-4465-9587-D535F12A6C06}" type="slidenum">
              <a:rPr lang="en-US" smtClean="0"/>
              <a:t>‹#›</a:t>
            </a:fld>
            <a:endParaRPr lang="en-US"/>
          </a:p>
        </p:txBody>
      </p:sp>
    </p:spTree>
    <p:extLst>
      <p:ext uri="{BB962C8B-B14F-4D97-AF65-F5344CB8AC3E}">
        <p14:creationId xmlns:p14="http://schemas.microsoft.com/office/powerpoint/2010/main" val="21385050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20.jpg"/></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2496065"/>
            <a:ext cx="6815669" cy="890599"/>
          </a:xfrm>
        </p:spPr>
        <p:txBody>
          <a:bodyPr/>
          <a:lstStyle/>
          <a:p>
            <a:r>
              <a:rPr lang="en-US" dirty="0" smtClean="0"/>
              <a:t>Beeswax &amp; Candles</a:t>
            </a:r>
            <a:endParaRPr lang="en-US" dirty="0"/>
          </a:p>
        </p:txBody>
      </p:sp>
      <p:sp>
        <p:nvSpPr>
          <p:cNvPr id="3" name="Subtitle 2"/>
          <p:cNvSpPr>
            <a:spLocks noGrp="1"/>
          </p:cNvSpPr>
          <p:nvPr>
            <p:ph type="subTitle" idx="1"/>
          </p:nvPr>
        </p:nvSpPr>
        <p:spPr>
          <a:xfrm>
            <a:off x="2692397" y="1620563"/>
            <a:ext cx="6815669" cy="1320802"/>
          </a:xfrm>
        </p:spPr>
        <p:txBody>
          <a:bodyPr/>
          <a:lstStyle/>
          <a:p>
            <a:r>
              <a:rPr lang="en-US" dirty="0"/>
              <a:t>Pat Bono, RochesterBeekeepers.com</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9800" y="3386664"/>
            <a:ext cx="2340864" cy="1755648"/>
          </a:xfrm>
          <a:prstGeom prst="rect">
            <a:avLst/>
          </a:prstGeom>
        </p:spPr>
      </p:pic>
    </p:spTree>
    <p:extLst>
      <p:ext uri="{BB962C8B-B14F-4D97-AF65-F5344CB8AC3E}">
        <p14:creationId xmlns:p14="http://schemas.microsoft.com/office/powerpoint/2010/main" val="1409769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7521" y="1702414"/>
            <a:ext cx="4832092" cy="388696"/>
          </a:xfrm>
          <a:prstGeom prst="rect">
            <a:avLst/>
          </a:prstGeom>
        </p:spPr>
        <p:txBody>
          <a:bodyPr wrap="none">
            <a:spAutoFit/>
          </a:bodyPr>
          <a:lstStyle/>
          <a:p>
            <a:pPr>
              <a:lnSpc>
                <a:spcPct val="107000"/>
              </a:lnSpc>
              <a:spcAft>
                <a:spcPts val="800"/>
              </a:spcAft>
            </a:pPr>
            <a:r>
              <a:rPr lang="en-US" dirty="0" smtClean="0">
                <a:effectLst/>
                <a:latin typeface="Calibri" panose="020F0502020204030204" pitchFamily="34" charset="0"/>
                <a:ea typeface="Calibri" panose="020F0502020204030204" pitchFamily="34" charset="0"/>
                <a:cs typeface="Times New Roman" panose="02020603050405020304" pitchFamily="18" charset="0"/>
              </a:rPr>
              <a:t>https://www.beeculture.com/the-right-size-wick/</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429265" y="2512711"/>
            <a:ext cx="6096000" cy="646331"/>
          </a:xfrm>
          <a:prstGeom prst="rect">
            <a:avLst/>
          </a:prstGeom>
        </p:spPr>
        <p:txBody>
          <a:bodyPr>
            <a:spAutoFit/>
          </a:bodyPr>
          <a:lstStyle/>
          <a:p>
            <a:r>
              <a:rPr lang="en-US" dirty="0" smtClean="0"/>
              <a:t>https://www.kelleybees.com/blog/kelley-beekeeping/making-beeswax-candles/</a:t>
            </a:r>
            <a:endParaRPr lang="en-US" dirty="0"/>
          </a:p>
        </p:txBody>
      </p:sp>
    </p:spTree>
    <p:extLst>
      <p:ext uri="{BB962C8B-B14F-4D97-AF65-F5344CB8AC3E}">
        <p14:creationId xmlns:p14="http://schemas.microsoft.com/office/powerpoint/2010/main" val="3082700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9329" y="4274576"/>
            <a:ext cx="6096000" cy="1200329"/>
          </a:xfrm>
          <a:prstGeom prst="rect">
            <a:avLst/>
          </a:prstGeom>
        </p:spPr>
        <p:txBody>
          <a:bodyPr>
            <a:spAutoFit/>
          </a:bodyPr>
          <a:lstStyle/>
          <a:p>
            <a:r>
              <a:rPr lang="en-US" dirty="0" smtClean="0"/>
              <a:t>It was not until the middle ages that the </a:t>
            </a:r>
            <a:r>
              <a:rPr lang="en-US" b="1" dirty="0" smtClean="0"/>
              <a:t>history of beeswax</a:t>
            </a:r>
            <a:r>
              <a:rPr lang="en-US" dirty="0" smtClean="0"/>
              <a:t> takes an innovative turn. Candles made of beeswax prove to be of superior quality when compared with tallow candles, as they burned clean, and free of odor and smoke.</a:t>
            </a:r>
            <a:endParaRPr lang="en-US" dirty="0"/>
          </a:p>
        </p:txBody>
      </p:sp>
      <p:sp>
        <p:nvSpPr>
          <p:cNvPr id="3" name="Rectangle 2"/>
          <p:cNvSpPr/>
          <p:nvPr/>
        </p:nvSpPr>
        <p:spPr>
          <a:xfrm>
            <a:off x="1639329" y="1443841"/>
            <a:ext cx="8839201" cy="2862322"/>
          </a:xfrm>
          <a:prstGeom prst="rect">
            <a:avLst/>
          </a:prstGeom>
        </p:spPr>
        <p:txBody>
          <a:bodyPr wrap="square">
            <a:spAutoFit/>
          </a:bodyPr>
          <a:lstStyle/>
          <a:p>
            <a:r>
              <a:rPr lang="en-US" dirty="0" smtClean="0"/>
              <a:t>Beeswax candles were already used by the ancient Egyptians, ancient Greeks, and in Rome and China. Beeswax candles have been used in European churches since the beginning of Christianity. The Roman Catholic Church only allowed beeswax candles to be used in the church. Although this law is still valid today, candles are no longer required to be 100 percent beeswax. By the eleventh century, however, churches were using huge amounts of candles. They were able to maintain the necessary amount of beeswax in part by having apiaries in every monastery and abbey. </a:t>
            </a:r>
          </a:p>
          <a:p>
            <a:r>
              <a:rPr lang="en-US" dirty="0" smtClean="0"/>
              <a:t>In the days of Marco Polo, beeswax was abundant and was often used to pay tribute to kings. But despite its abundance, beeswax candles were only in the hands of the rich; the poor had to suffer with tallow candles. </a:t>
            </a:r>
            <a:endParaRPr lang="en-US" dirty="0"/>
          </a:p>
        </p:txBody>
      </p:sp>
    </p:spTree>
    <p:extLst>
      <p:ext uri="{BB962C8B-B14F-4D97-AF65-F5344CB8AC3E}">
        <p14:creationId xmlns:p14="http://schemas.microsoft.com/office/powerpoint/2010/main" val="1009822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7542" y="501082"/>
            <a:ext cx="4646794" cy="302543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9610" y="2440586"/>
            <a:ext cx="3422755" cy="282377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8220" y="3939289"/>
            <a:ext cx="3551733" cy="265013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0531" y="227156"/>
            <a:ext cx="1897354" cy="6362272"/>
          </a:xfrm>
          <a:prstGeom prst="rect">
            <a:avLst/>
          </a:prstGeom>
        </p:spPr>
      </p:pic>
    </p:spTree>
    <p:extLst>
      <p:ext uri="{BB962C8B-B14F-4D97-AF65-F5344CB8AC3E}">
        <p14:creationId xmlns:p14="http://schemas.microsoft.com/office/powerpoint/2010/main" val="2695263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753" y="852229"/>
            <a:ext cx="5721965" cy="379391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2852" y="3321265"/>
            <a:ext cx="8051960" cy="2649752"/>
          </a:xfrm>
          <a:prstGeom prst="rect">
            <a:avLst/>
          </a:prstGeom>
        </p:spPr>
      </p:pic>
    </p:spTree>
    <p:extLst>
      <p:ext uri="{BB962C8B-B14F-4D97-AF65-F5344CB8AC3E}">
        <p14:creationId xmlns:p14="http://schemas.microsoft.com/office/powerpoint/2010/main" val="3466887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3766" y="1355896"/>
            <a:ext cx="4376148" cy="327788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2234" y="3514595"/>
            <a:ext cx="2047875" cy="223837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5419" y="503281"/>
            <a:ext cx="3691067" cy="313135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2995" y="3642886"/>
            <a:ext cx="3110299" cy="2721512"/>
          </a:xfrm>
          <a:prstGeom prst="rect">
            <a:avLst/>
          </a:prstGeom>
        </p:spPr>
      </p:pic>
    </p:spTree>
    <p:extLst>
      <p:ext uri="{BB962C8B-B14F-4D97-AF65-F5344CB8AC3E}">
        <p14:creationId xmlns:p14="http://schemas.microsoft.com/office/powerpoint/2010/main" val="1434976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677" y="2875776"/>
            <a:ext cx="4062707" cy="304310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2546" y="1291923"/>
            <a:ext cx="2884660" cy="288466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128" y="1158189"/>
            <a:ext cx="3699775" cy="277126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65542" y="886402"/>
            <a:ext cx="2924336" cy="2190429"/>
          </a:xfrm>
          <a:prstGeom prst="rect">
            <a:avLst/>
          </a:prstGeom>
        </p:spPr>
      </p:pic>
    </p:spTree>
    <p:extLst>
      <p:ext uri="{BB962C8B-B14F-4D97-AF65-F5344CB8AC3E}">
        <p14:creationId xmlns:p14="http://schemas.microsoft.com/office/powerpoint/2010/main" val="3004147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8551" y="1076839"/>
            <a:ext cx="3539012" cy="211120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0469" y="1076839"/>
            <a:ext cx="3313754" cy="325536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2483321"/>
            <a:ext cx="5187907" cy="3452316"/>
          </a:xfrm>
          <a:prstGeom prst="rect">
            <a:avLst/>
          </a:prstGeom>
        </p:spPr>
      </p:pic>
    </p:spTree>
    <p:extLst>
      <p:ext uri="{BB962C8B-B14F-4D97-AF65-F5344CB8AC3E}">
        <p14:creationId xmlns:p14="http://schemas.microsoft.com/office/powerpoint/2010/main" val="826473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421" y="577421"/>
            <a:ext cx="5283477" cy="395750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898" y="1047621"/>
            <a:ext cx="4795065" cy="4795065"/>
          </a:xfrm>
          <a:prstGeom prst="rect">
            <a:avLst/>
          </a:prstGeom>
        </p:spPr>
      </p:pic>
    </p:spTree>
    <p:extLst>
      <p:ext uri="{BB962C8B-B14F-4D97-AF65-F5344CB8AC3E}">
        <p14:creationId xmlns:p14="http://schemas.microsoft.com/office/powerpoint/2010/main" val="607062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quare Braid Wick Sizes – Wick graphic: Although this is not completely correct in terms of actual diameter of wicking, it gives an overall picture of relative sizes, commonly available wick sizes and the range of uses."/>
          <p:cNvPicPr/>
          <p:nvPr/>
        </p:nvPicPr>
        <p:blipFill>
          <a:blip r:embed="rId2">
            <a:extLst>
              <a:ext uri="{28A0092B-C50C-407E-A947-70E740481C1C}">
                <a14:useLocalDpi xmlns:a14="http://schemas.microsoft.com/office/drawing/2010/main" val="0"/>
              </a:ext>
            </a:extLst>
          </a:blip>
          <a:srcRect/>
          <a:stretch>
            <a:fillRect/>
          </a:stretch>
        </p:blipFill>
        <p:spPr bwMode="auto">
          <a:xfrm>
            <a:off x="840259" y="1000897"/>
            <a:ext cx="9625914" cy="5288692"/>
          </a:xfrm>
          <a:prstGeom prst="rect">
            <a:avLst/>
          </a:prstGeom>
          <a:noFill/>
          <a:ln>
            <a:noFill/>
          </a:ln>
        </p:spPr>
      </p:pic>
    </p:spTree>
    <p:extLst>
      <p:ext uri="{BB962C8B-B14F-4D97-AF65-F5344CB8AC3E}">
        <p14:creationId xmlns:p14="http://schemas.microsoft.com/office/powerpoint/2010/main" val="228416597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48</TotalTime>
  <Words>172</Words>
  <Application>Microsoft Office PowerPoint</Application>
  <PresentationFormat>Widescreen</PresentationFormat>
  <Paragraphs>7</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Garamond</vt:lpstr>
      <vt:lpstr>Times New Roman</vt:lpstr>
      <vt:lpstr>Organic</vt:lpstr>
      <vt:lpstr>Beeswax &amp; Candles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Woods</dc:creator>
  <cp:lastModifiedBy>A Woods</cp:lastModifiedBy>
  <cp:revision>12</cp:revision>
  <dcterms:created xsi:type="dcterms:W3CDTF">2019-12-14T16:51:22Z</dcterms:created>
  <dcterms:modified xsi:type="dcterms:W3CDTF">2019-12-14T17:39:59Z</dcterms:modified>
</cp:coreProperties>
</file>